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ím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2" name="Alcím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20" name="Élőláb hely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Ellipszis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Téglalap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zis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6" name="Téglalap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9" name="Folyamatábra: Feldolgozá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olyamatábra: Feldolgozá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ö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zis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Fánk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3EEDAFA-758F-497C-87CB-4F222287D2B4}" type="datetimeFigureOut">
              <a:rPr lang="hu-HU" smtClean="0"/>
              <a:pPr/>
              <a:t>2016.09.14.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A8A26BA-0837-430C-9589-238754CEF702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5" name="Téglalap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28728" y="1714488"/>
            <a:ext cx="7406640" cy="2829506"/>
          </a:xfrm>
        </p:spPr>
        <p:txBody>
          <a:bodyPr>
            <a:noAutofit/>
          </a:bodyPr>
          <a:lstStyle/>
          <a:p>
            <a:pPr algn="ctr"/>
            <a:r>
              <a:rPr lang="hu-H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LAKOTT INGATLANOK ÉRTÉKELÉSE</a:t>
            </a:r>
            <a:endParaRPr lang="hu-H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00166" y="485776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VITAINDÍTÓ ELŐADÁS</a:t>
            </a:r>
          </a:p>
          <a:p>
            <a:pPr algn="ctr"/>
            <a:endParaRPr lang="hu-HU" sz="1600" b="1" dirty="0" smtClean="0"/>
          </a:p>
          <a:p>
            <a:pPr algn="ctr"/>
            <a:r>
              <a:rPr lang="hu-HU" sz="1600" b="1" dirty="0" smtClean="0">
                <a:solidFill>
                  <a:schemeClr val="accent6">
                    <a:lumMod val="50000"/>
                  </a:schemeClr>
                </a:solidFill>
              </a:rPr>
              <a:t>MEHRLI PÉTER </a:t>
            </a:r>
          </a:p>
          <a:p>
            <a:pPr algn="ctr"/>
            <a:r>
              <a:rPr lang="hu-HU" sz="1100" dirty="0" smtClean="0">
                <a:solidFill>
                  <a:schemeClr val="accent6">
                    <a:lumMod val="50000"/>
                  </a:schemeClr>
                </a:solidFill>
              </a:rPr>
              <a:t>MAISZ ELNÖK</a:t>
            </a:r>
            <a:endParaRPr lang="hu-HU" sz="11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571480"/>
            <a:ext cx="990595" cy="8439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714480" y="1357298"/>
            <a:ext cx="6572296" cy="5357850"/>
          </a:xfrm>
        </p:spPr>
        <p:txBody>
          <a:bodyPr bIns="0">
            <a:noAutofit/>
          </a:bodyPr>
          <a:lstStyle/>
          <a:p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DEFINICIÓ</a:t>
            </a:r>
          </a:p>
          <a:p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A lakóingatlan értékelése szempontjából lakottnak tekinthető az az ingatlan, amely az értékelés időpontjában lakás céljára </a:t>
            </a:r>
            <a:r>
              <a:rPr lang="hu-HU" sz="1400" b="1" dirty="0" smtClean="0">
                <a:solidFill>
                  <a:srgbClr val="FF0000"/>
                </a:solidFill>
              </a:rPr>
              <a:t>használat</a:t>
            </a:r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ban van</a:t>
            </a:r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hu-HU" sz="1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hu-HU" sz="12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használat értékelést befolyásoló jogcímei</a:t>
            </a:r>
            <a:r>
              <a:rPr lang="hu-HU" sz="20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használói</a:t>
            </a:r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 jogcím birtoklója a tulajdonos</a:t>
            </a:r>
          </a:p>
          <a:p>
            <a:r>
              <a:rPr lang="hu-HU" sz="1600" b="1" i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hu-HU" sz="1600" b="1" dirty="0" smtClean="0">
                <a:solidFill>
                  <a:schemeClr val="accent6">
                    <a:lumMod val="50000"/>
                  </a:schemeClr>
                </a:solidFill>
              </a:rPr>
              <a:t>A tulajdonos rendelkezési joga</a:t>
            </a:r>
          </a:p>
          <a:p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		Korlátlan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Haszonélvezeti jogot alapíthat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Haszonbérbe adhat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Haszonkölcsönbe adhat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Biztosítékba adhat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Ráépítést és átépítés engedélyezhet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Bérbe adhat</a:t>
            </a:r>
          </a:p>
          <a:p>
            <a:r>
              <a:rPr lang="hu-HU" sz="1400" b="1" dirty="0" smtClean="0">
                <a:solidFill>
                  <a:schemeClr val="accent6">
                    <a:lumMod val="50000"/>
                  </a:schemeClr>
                </a:solidFill>
              </a:rPr>
              <a:t>		Korlátozott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Közös tulajdon estén</a:t>
            </a:r>
          </a:p>
          <a:p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	Elidegenítési és terhelési tilalom alatt</a:t>
            </a:r>
          </a:p>
          <a:p>
            <a:r>
              <a:rPr lang="hu-HU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endParaRPr lang="hu-H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539752"/>
            <a:ext cx="776281" cy="6613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45920" y="1785926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Korlátozott rendelkezési jog</a:t>
            </a:r>
            <a:r>
              <a:rPr lang="hu-HU" sz="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>
              <a:buNone/>
            </a:pPr>
            <a:endParaRPr lang="hu-HU" sz="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hu-HU" sz="1600" b="1" dirty="0" smtClean="0">
                <a:solidFill>
                  <a:schemeClr val="accent6">
                    <a:lumMod val="50000"/>
                  </a:schemeClr>
                </a:solidFill>
              </a:rPr>
              <a:t>	Családjogi Törvény alapján </a:t>
            </a:r>
            <a:r>
              <a:rPr lang="hu-HU" sz="1400" dirty="0" smtClean="0">
                <a:solidFill>
                  <a:schemeClr val="accent6">
                    <a:lumMod val="50000"/>
                  </a:schemeClr>
                </a:solidFill>
              </a:rPr>
              <a:t>( Új PTK IV. Könyv, Családjog )</a:t>
            </a:r>
          </a:p>
          <a:p>
            <a:pPr>
              <a:buNone/>
            </a:pPr>
            <a:r>
              <a:rPr lang="hu-HU" sz="800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</a:p>
          <a:p>
            <a:pPr>
              <a:buNone/>
            </a:pPr>
            <a:r>
              <a:rPr lang="hu-HU" sz="800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Házastársi v. élettársi közös tulajdon ( osztott, osztatlan )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Házastársi v. élettársi közös használat (</a:t>
            </a:r>
            <a:r>
              <a:rPr lang="hu-HU" sz="1200" b="1" dirty="0" err="1" smtClean="0">
                <a:solidFill>
                  <a:schemeClr val="accent6">
                    <a:lumMod val="50000"/>
                  </a:schemeClr>
                </a:solidFill>
              </a:rPr>
              <a:t>használat</a:t>
            </a: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 módja )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Lakáshasználatra jogosult kiskorú gyermekek joga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Megszűnt házastársi v. élettársi közös tulajdon megváltása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Megszűnt házastársi v. élettársi közös használat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Özvegyi jog</a:t>
            </a:r>
          </a:p>
          <a:p>
            <a:pPr>
              <a:buNone/>
            </a:pPr>
            <a:endParaRPr lang="hu-HU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hu-HU" sz="1600" b="1" dirty="0" smtClean="0">
                <a:solidFill>
                  <a:schemeClr val="accent6">
                    <a:lumMod val="50000"/>
                  </a:schemeClr>
                </a:solidFill>
              </a:rPr>
              <a:t>	Bérlői jogviszony alapján</a:t>
            </a:r>
            <a:endParaRPr lang="hu-HU" sz="1400" dirty="0" smtClean="0"/>
          </a:p>
          <a:p>
            <a:pPr>
              <a:buNone/>
            </a:pPr>
            <a:r>
              <a:rPr lang="hu-HU" sz="1400" dirty="0" smtClean="0"/>
              <a:t>		</a:t>
            </a: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Bérlet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Albérlet</a:t>
            </a:r>
          </a:p>
          <a:p>
            <a:pPr>
              <a:buNone/>
            </a:pPr>
            <a:r>
              <a:rPr lang="hu-HU" sz="1200" b="1" dirty="0" smtClean="0">
                <a:solidFill>
                  <a:schemeClr val="accent6">
                    <a:lumMod val="50000"/>
                  </a:schemeClr>
                </a:solidFill>
              </a:rPr>
              <a:t>		Jogcím nélküli ( jóhiszemű és rosszhiszemű ) használat </a:t>
            </a:r>
            <a:endParaRPr lang="hu-HU" sz="1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714356"/>
            <a:ext cx="754666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14414" y="205740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használt lakóingatlan értékelésének módszerei</a:t>
            </a:r>
          </a:p>
          <a:p>
            <a:pPr>
              <a:buNone/>
            </a:pPr>
            <a:endParaRPr lang="hu-HU" sz="2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496" indent="-457200" algn="just"/>
            <a:r>
              <a:rPr lang="hu-HU" sz="1800" dirty="0" smtClean="0">
                <a:solidFill>
                  <a:schemeClr val="accent6">
                    <a:lumMod val="50000"/>
                  </a:schemeClr>
                </a:solidFill>
              </a:rPr>
              <a:t>Értékelni kell az ingatlant korlátozás nélküli, forgalomképes állapotot feltételezve a szükséges értékelési módszerekkel.</a:t>
            </a:r>
          </a:p>
          <a:p>
            <a:pPr marL="539496" indent="-457200" algn="just">
              <a:buNone/>
            </a:pPr>
            <a:endParaRPr lang="hu-HU" sz="20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496" indent="-457200" algn="just"/>
            <a:r>
              <a:rPr lang="hu-HU" sz="1800" dirty="0" smtClean="0">
                <a:solidFill>
                  <a:schemeClr val="accent6">
                    <a:lumMod val="50000"/>
                  </a:schemeClr>
                </a:solidFill>
              </a:rPr>
              <a:t>Korrigálni kell a piaci értéket a használat  milyensége, súlya alapján meghatározott korrekciós tényezőkkel.</a:t>
            </a:r>
          </a:p>
          <a:p>
            <a:pPr marL="539496" indent="-457200"/>
            <a:endParaRPr lang="hu-HU" sz="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39496" indent="-457200">
              <a:buNone/>
            </a:pPr>
            <a:r>
              <a:rPr lang="hu-H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hu-H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? ?</a:t>
            </a:r>
            <a:endParaRPr lang="hu-H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000108"/>
            <a:ext cx="776281" cy="6613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85852" y="1428736"/>
            <a:ext cx="7498080" cy="48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u-HU" sz="1000" dirty="0" smtClean="0"/>
              <a:t>	</a:t>
            </a:r>
            <a:r>
              <a:rPr lang="hu-H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 </a:t>
            </a:r>
            <a:r>
              <a:rPr lang="hu-HU" sz="2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mond a jog ? </a:t>
            </a:r>
            <a:endParaRPr lang="hu-HU" sz="20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u-HU" sz="1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1990. évi XCIII. </a:t>
            </a:r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Illetéktörvény</a:t>
            </a:r>
            <a:endParaRPr lang="hu-HU" sz="1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Az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illetéktörvény alkalmazásában a visszterhes vagyonátruházási illeték alapjául szolgáló lakott forgalmi érték megállapításánál nincs jelentősége annak, hogy az ingatlant kívülálló vagy bentlakó szerzi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meg.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[1990. évi XCIII. tv. 21. § (1) </a:t>
            </a:r>
            <a:r>
              <a:rPr lang="hu-HU" sz="1200" dirty="0" err="1" smtClean="0">
                <a:solidFill>
                  <a:schemeClr val="accent6">
                    <a:lumMod val="75000"/>
                  </a:schemeClr>
                </a:solidFill>
              </a:rPr>
              <a:t>bek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., 102. § (1) </a:t>
            </a:r>
            <a:r>
              <a:rPr lang="hu-HU" sz="1200" dirty="0" err="1" smtClean="0">
                <a:solidFill>
                  <a:schemeClr val="accent6">
                    <a:lumMod val="75000"/>
                  </a:schemeClr>
                </a:solidFill>
              </a:rPr>
              <a:t>bek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. e) pont].</a:t>
            </a:r>
          </a:p>
          <a:p>
            <a:endParaRPr lang="hu-HU" sz="10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Legfelsőbb  Bíróság</a:t>
            </a:r>
            <a: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Kfv.III.28.211/1995.74/1999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. számú közigazgatási elvi határozat</a:t>
            </a:r>
          </a:p>
          <a:p>
            <a:pPr algn="just">
              <a:buNone/>
            </a:pP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	„ Megállapítható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, hogy az ingatlanforgalomban és a bírói gyakorlat alapján a bérleti jog (</a:t>
            </a:r>
            <a:r>
              <a:rPr lang="hu-HU" sz="1200" b="1" dirty="0" smtClean="0">
                <a:solidFill>
                  <a:schemeClr val="accent6">
                    <a:lumMod val="75000"/>
                  </a:schemeClr>
                </a:solidFill>
              </a:rPr>
              <a:t>lakottság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) az ingatlan (lakás) beköltözhető </a:t>
            </a:r>
            <a:r>
              <a:rPr lang="hu-HU" sz="1200" b="1" dirty="0" smtClean="0">
                <a:solidFill>
                  <a:schemeClr val="accent6">
                    <a:lumMod val="75000"/>
                  </a:schemeClr>
                </a:solidFill>
              </a:rPr>
              <a:t>forgalmi értékét általában 40-60%-kal csökkenti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. ”</a:t>
            </a:r>
            <a: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hu-HU" sz="1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sz="1600" b="1" dirty="0" smtClean="0">
                <a:solidFill>
                  <a:schemeClr val="accent6">
                    <a:lumMod val="75000"/>
                  </a:schemeClr>
                </a:solidFill>
              </a:rPr>
              <a:t>Jogi állásfoglalás </a:t>
            </a:r>
            <a:endParaRPr lang="hu-HU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hu-HU" sz="10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Beköltözhető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értéken a forgalmi értéket értjük, lakott értéken pedig a lakás értékét, ha valaki, valakik lakják. </a:t>
            </a:r>
            <a:r>
              <a:rPr lang="hu-HU" sz="1200" b="1" dirty="0" smtClean="0">
                <a:solidFill>
                  <a:schemeClr val="accent6">
                    <a:lumMod val="75000"/>
                  </a:schemeClr>
                </a:solidFill>
              </a:rPr>
              <a:t>A lakott érték az üres, beköltözhető lakás forgalmi értékének mintegy harminc-negyven százaléka.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  A távozó házastárs a használati jog ellenértékének arra a részére tarthat igényt, amely őt a visszamaradt volt házastársra és a lakáshasználatra jogosult gyermekek számára figyelemmel arányosan megilleti. A távozó házastárs igényelheti az értéknövelő – meg nem térült – ráfordítások költségét is, ha a ráfordítás a használati jog ellenértékében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nem fejeződik ki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. </a:t>
            </a:r>
            <a:b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A jogosultnak járó összeg – különös méltánylást érdemlő esetet kivéve – nem lehet a használati jog ellenértékének egyharmadánál </a:t>
            </a:r>
            <a:r>
              <a:rPr lang="hu-HU" sz="1200" dirty="0" smtClean="0">
                <a:solidFill>
                  <a:schemeClr val="accent6">
                    <a:lumMod val="75000"/>
                  </a:schemeClr>
                </a:solidFill>
              </a:rPr>
              <a:t>kevesebb.</a:t>
            </a:r>
            <a:endParaRPr lang="hu-HU" sz="12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sz="1000" dirty="0"/>
          </a:p>
        </p:txBody>
      </p:sp>
      <p:pic>
        <p:nvPicPr>
          <p:cNvPr id="7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57166"/>
            <a:ext cx="776281" cy="6613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28728" y="1071546"/>
            <a:ext cx="7498080" cy="5154944"/>
          </a:xfrm>
        </p:spPr>
        <p:txBody>
          <a:bodyPr>
            <a:normAutofit/>
          </a:bodyPr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VÁRJUK </a:t>
            </a:r>
            <a:br>
              <a:rPr lang="hu-HU" b="1" dirty="0" smtClean="0">
                <a:solidFill>
                  <a:srgbClr val="FF0000"/>
                </a:solidFill>
              </a:rPr>
            </a:br>
            <a:r>
              <a:rPr lang="hu-HU" b="1" dirty="0" smtClean="0">
                <a:solidFill>
                  <a:srgbClr val="FF0000"/>
                </a:solidFill>
              </a:rPr>
              <a:t>A </a:t>
            </a:r>
            <a:br>
              <a:rPr lang="hu-HU" b="1" dirty="0" smtClean="0">
                <a:solidFill>
                  <a:srgbClr val="FF0000"/>
                </a:solidFill>
              </a:rPr>
            </a:br>
            <a:r>
              <a:rPr lang="hu-HU" b="1" dirty="0" smtClean="0">
                <a:solidFill>
                  <a:srgbClr val="FF0000"/>
                </a:solidFill>
              </a:rPr>
              <a:t>JAVASLATOKAT !</a:t>
            </a:r>
            <a:br>
              <a:rPr lang="hu-HU" b="1" dirty="0" smtClean="0">
                <a:solidFill>
                  <a:srgbClr val="FF0000"/>
                </a:solidFill>
              </a:rPr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sz="2400" b="1" dirty="0" smtClean="0">
                <a:solidFill>
                  <a:schemeClr val="accent6">
                    <a:lumMod val="75000"/>
                  </a:schemeClr>
                </a:solidFill>
              </a:rPr>
              <a:t>KÖSZÖNÖM A FIGYELMET !</a:t>
            </a:r>
            <a:endParaRPr lang="hu-H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Picture 2" descr="\\Audra-pc\maisz\Alapdokumentumok\Logo\MAISZ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785794"/>
            <a:ext cx="776281" cy="661357"/>
          </a:xfrm>
          <a:prstGeom prst="rect">
            <a:avLst/>
          </a:prstGeom>
          <a:noFill/>
        </p:spPr>
      </p:pic>
      <p:sp>
        <p:nvSpPr>
          <p:cNvPr id="4" name="Téglalap 3"/>
          <p:cNvSpPr/>
          <p:nvPr/>
        </p:nvSpPr>
        <p:spPr>
          <a:xfrm>
            <a:off x="2857488" y="5500702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u-HU" b="1" dirty="0" smtClean="0">
                <a:solidFill>
                  <a:schemeClr val="accent6">
                    <a:lumMod val="50000"/>
                  </a:schemeClr>
                </a:solidFill>
              </a:rPr>
              <a:t>MEHRLI PÉTER </a:t>
            </a:r>
          </a:p>
          <a:p>
            <a:pPr algn="ctr"/>
            <a:r>
              <a:rPr lang="hu-HU" sz="1200" dirty="0" smtClean="0">
                <a:solidFill>
                  <a:schemeClr val="accent6">
                    <a:lumMod val="50000"/>
                  </a:schemeClr>
                </a:solidFill>
              </a:rPr>
              <a:t>MAISZ ELNÖK</a:t>
            </a:r>
            <a:endParaRPr lang="hu-HU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pforduló">
  <a:themeElements>
    <a:clrScheme name="Lendüle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spektu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555</TotalTime>
  <Words>88</Words>
  <Application>Microsoft Office PowerPoint</Application>
  <PresentationFormat>Diavetítés a képernyőre (4:3 oldalarány)</PresentationFormat>
  <Paragraphs>56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Napforduló</vt:lpstr>
      <vt:lpstr>LAKOTT INGATLANOK ÉRTÉKELÉSE</vt:lpstr>
      <vt:lpstr>2. dia</vt:lpstr>
      <vt:lpstr>3. dia</vt:lpstr>
      <vt:lpstr>4. dia</vt:lpstr>
      <vt:lpstr>5. dia</vt:lpstr>
      <vt:lpstr>VÁRJUK  A  JAVASLATOKAT !  KÖSZÖNÖM A FIGYELMET !</vt:lpstr>
    </vt:vector>
  </TitlesOfParts>
  <Company>Magyar Ingatlanszövetség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LAKOTT INGATLANOK ÉRTÉKELÉSE</dc:title>
  <dc:creator>Kispál Sándor</dc:creator>
  <cp:lastModifiedBy>Kispál Sándor</cp:lastModifiedBy>
  <cp:revision>8</cp:revision>
  <dcterms:created xsi:type="dcterms:W3CDTF">2016-09-09T07:28:52Z</dcterms:created>
  <dcterms:modified xsi:type="dcterms:W3CDTF">2016-09-14T08:34:16Z</dcterms:modified>
</cp:coreProperties>
</file>